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70" r:id="rId6"/>
    <p:sldId id="283" r:id="rId7"/>
    <p:sldId id="277" r:id="rId8"/>
    <p:sldId id="259" r:id="rId9"/>
    <p:sldId id="271" r:id="rId10"/>
    <p:sldId id="262" r:id="rId11"/>
    <p:sldId id="284" r:id="rId12"/>
    <p:sldId id="274" r:id="rId13"/>
    <p:sldId id="287" r:id="rId14"/>
    <p:sldId id="288" r:id="rId15"/>
    <p:sldId id="275" r:id="rId16"/>
    <p:sldId id="272" r:id="rId17"/>
    <p:sldId id="28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BRIEL DIAZ" initials="GD" lastIdx="4" clrIdx="0">
    <p:extLst>
      <p:ext uri="{19B8F6BF-5375-455C-9EA6-DF929625EA0E}">
        <p15:presenceInfo xmlns:p15="http://schemas.microsoft.com/office/powerpoint/2012/main" userId="S::gabriel.diaz4@utp.ac.pa::e9ca4dea-73a8-46b2-8578-60437a154eb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BC5144-DDFF-5B62-3690-00996C05B7D0}" v="106" dt="2021-05-01T20:49:09.476"/>
    <p1510:client id="{16BDC39F-507A-B000-FDC8-BF3E2844703A}" v="226" dt="2021-05-01T20:46:57.317"/>
    <p1510:client id="{56B8C39F-40BB-C000-16FF-8052EB8EE624}" v="880" dt="2021-05-01T20:33:53.413"/>
    <p1510:client id="{76CE9AFA-D9FF-535B-364C-0B9196628CA4}" v="155" dt="2021-05-01T20:23:30.451"/>
    <p1510:client id="{76F95D5E-C786-40D2-BA5D-0220113C2312}" v="3191" dt="2021-05-02T00:53:59.759"/>
    <p1510:client id="{88D3EA79-4C6E-5C20-42DB-8737FEB2B5AE}" v="4770" dt="2021-05-01T22:17:17.695"/>
    <p1510:client id="{A511B469-52A7-D8DE-4346-BB3DB2B73DF7}" v="2" dt="2021-05-02T00:51:34.388"/>
    <p1510:client id="{A9A37F8A-F9DA-1225-0225-3383DA25E095}" v="1556" dt="2021-05-01T22:09:08.032"/>
    <p1510:client id="{B85B8285-4754-45E7-95F6-EE30910895E6}" v="138" dt="2021-05-01T20:33:12.212"/>
    <p1510:client id="{CBBDC39F-4086-B000-FDC8-BB60ACFFFC3A}" v="4" dt="2021-05-01T20:49:45.685"/>
    <p1510:client id="{D7BAEBD1-8F6E-06CE-9A21-C52D9C80BC72}" v="3131" dt="2021-05-01T22:19:50.460"/>
    <p1510:client id="{E7BDC39F-F005-C000-16FF-806A2757535D}" v="2892" dt="2021-05-01T22:22:01.603"/>
    <p1510:client id="{FE75CB7F-A3DB-DB9A-D63D-C9CD9A65E850}" v="26" dt="2021-05-02T01:44:41.92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Estilo claro 1 - Acento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2.png>
</file>

<file path=ppt/media/image3.gif>
</file>

<file path=ppt/media/image4.png>
</file>

<file path=ppt/media/image5.svg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847D7F-3D00-4E1D-9F21-DB258E8C09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CC9C21-F607-4B2F-B092-B239C0F90A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5FDAB75-42BD-4808-AF71-F2AE43309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0B301-7EE1-4FF2-9618-E4B266FD9540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4BD11E1-593D-4F5A-9F93-6E6E881C2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38BADA-5E94-44D6-BC76-91A115A76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C2DA-0DAD-4F2E-8A26-59AF8822CED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899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38160C-FBCA-44B6-AE41-651582857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2308F2B-43DE-479B-AC2B-DCC52F6097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2EEA1F-AC17-4038-823F-131D5CBC1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0B301-7EE1-4FF2-9618-E4B266FD9540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1E1BF70-AF6F-4266-B30A-4017A80EE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2A8E4DD-B8C6-4046-9FDF-8EBFD7113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C2DA-0DAD-4F2E-8A26-59AF8822CED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07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3A29CDE-30D3-4110-BBF5-35F9A490BC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4B899C8-D016-487D-ADCA-1358A8FD7A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6E49BD4-2758-4A58-8B46-254EBBF80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0B301-7EE1-4FF2-9618-E4B266FD9540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EC3FB5A-27DB-41F5-A163-AE4414CEB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A9DCB0F-8136-42A3-8DE4-6A3C086FC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C2DA-0DAD-4F2E-8A26-59AF8822CED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232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227AC5-BF84-4CD1-B833-B68CC229D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ECD5F78-651C-4823-B0F5-12C0AFB3D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0C9A52E-91D1-4497-A875-7228CE489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0B301-7EE1-4FF2-9618-E4B266FD9540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6ACB182-8B52-4D5C-96C8-EED2E6E9B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B5B9F34-8450-4E2F-8202-EAAD1FE74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C2DA-0DAD-4F2E-8A26-59AF8822CED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879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40BDE9-426E-44FE-AF83-4A735D5DD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609D7DE-1093-44CB-92AA-6088BAE23A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2B6693D-3CD4-4BF2-A140-C5C9A2C8A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0B301-7EE1-4FF2-9618-E4B266FD9540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33E0514-59BF-4364-AD56-FC2D7303A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B1EDBF7-072C-4CBD-8659-EF4F531D0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C2DA-0DAD-4F2E-8A26-59AF8822CED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466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7BF8D5-FB11-44DF-812A-DD9A3336D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9FD70C-5D9D-43CC-9174-74CDD62813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48647C3-E852-4C24-BD52-093EACD26A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27B22EE-8A95-461B-AFA5-F69F70B49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0B301-7EE1-4FF2-9618-E4B266FD9540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FDBE20C-95F6-4D54-9113-E3C671653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DB522E2-4111-4025-AD39-17AC27614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C2DA-0DAD-4F2E-8A26-59AF8822CED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966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2C12A1-0461-4753-AA59-BEC03157C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490135A-EEBF-431A-BBB6-5545615628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579206B-F581-4952-A83B-DB82CC1E95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F89A3CA-5466-48D4-8A34-9FEBD1E4A3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674C3E2-9966-4F5C-9B8C-152B7F884B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948D547-E4AD-48E8-8AE5-10E8ACBA2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0B301-7EE1-4FF2-9618-E4B266FD9540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37351B0-1F67-482A-847A-4CE803C01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B3E7BC1-A55A-412C-9D74-0566D3BFC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C2DA-0DAD-4F2E-8A26-59AF8822CED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227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8F6A6F-FA3D-485B-8C93-A865A0B6B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50C97D6-3491-41DE-8ED1-5F29CC78B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0B301-7EE1-4FF2-9618-E4B266FD9540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C431684-563D-4A29-913C-022A065B9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C4E751E-2F92-409D-8A8B-344B1DCE7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C2DA-0DAD-4F2E-8A26-59AF8822CED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18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985019B-3681-4CE2-A872-1C18F7209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0B301-7EE1-4FF2-9618-E4B266FD9540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8543442-9852-4DB6-B66D-EFD93CFEB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6454095-BCAA-4D97-AE68-5F03AFD21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C2DA-0DAD-4F2E-8A26-59AF8822CED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169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DB5F29-34B0-4980-849B-D405EA04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72370D4-2B34-4DBF-AF32-2DB0EE547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E747E36-0CA8-47F9-A150-E57FA281F7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72065B1-8906-4CF7-840A-B9E099EF5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0B301-7EE1-4FF2-9618-E4B266FD9540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4115442-9188-40C5-B235-FE9939A40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6474021-3416-4055-89E4-FC5B93070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C2DA-0DAD-4F2E-8A26-59AF8822CED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34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CB9DBA-7649-457D-A3AF-65CAB4155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7C39E33-A5A6-4764-BB5C-F43F11847E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0C8B1B6-67CE-4BD3-B5ED-62F8DE972E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89CA94F-F396-4890-A3C4-996CAF350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0B301-7EE1-4FF2-9618-E4B266FD9540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516D3E5-2AFC-41B7-9FEB-19ED72CD5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48A38CA-5633-4404-8F56-941C1B308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C2DA-0DAD-4F2E-8A26-59AF8822CED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389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F7F6B99-65B7-4B95-9879-D05DC98CB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4587122-4476-484B-9200-C4A8CCCD5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0A41D8B-152D-42FE-86A8-FF6F843933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10B301-7EE1-4FF2-9618-E4B266FD9540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B174F1-89B2-4987-AD87-D73B3EACE0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F794AB5-C50B-4B66-A024-CAE3785A6D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BC2DA-0DAD-4F2E-8A26-59AF8822CED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753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F9C92F-B929-4549-B2A7-0387EA4DF0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PA" b="1">
                <a:solidFill>
                  <a:schemeClr val="bg1"/>
                </a:solidFill>
              </a:rPr>
              <a:t>Análisis Heurístico de Interfaces</a:t>
            </a:r>
            <a:endParaRPr lang="en-US" b="1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4190931-9E7D-44BB-9562-82422B21FF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823402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r"/>
            <a:r>
              <a:rPr lang="es-PA">
                <a:solidFill>
                  <a:srgbClr val="FFFFFF"/>
                </a:solidFill>
                <a:ea typeface="+mn-lt"/>
                <a:cs typeface="+mn-lt"/>
              </a:rPr>
              <a:t>Diaz, Gabriel </a:t>
            </a:r>
            <a:endParaRPr lang="es-ES">
              <a:solidFill>
                <a:srgbClr val="FFFFFF"/>
              </a:solidFill>
              <a:ea typeface="+mn-lt"/>
              <a:cs typeface="+mn-lt"/>
            </a:endParaRPr>
          </a:p>
          <a:p>
            <a:pPr algn="r"/>
            <a:r>
              <a:rPr lang="es-PA">
                <a:solidFill>
                  <a:srgbClr val="FFFFFF"/>
                </a:solidFill>
                <a:ea typeface="+mn-lt"/>
                <a:cs typeface="+mn-lt"/>
              </a:rPr>
              <a:t>Cutire, Fernando </a:t>
            </a:r>
            <a:endParaRPr lang="es-ES">
              <a:solidFill>
                <a:srgbClr val="FFFFFF"/>
              </a:solidFill>
              <a:cs typeface="Calibri"/>
            </a:endParaRPr>
          </a:p>
          <a:p>
            <a:pPr algn="r"/>
            <a:r>
              <a:rPr lang="es-PA">
                <a:solidFill>
                  <a:srgbClr val="FFFFFF"/>
                </a:solidFill>
                <a:ea typeface="+mn-lt"/>
                <a:cs typeface="+mn-lt"/>
              </a:rPr>
              <a:t>Lambraño, </a:t>
            </a:r>
            <a:r>
              <a:rPr lang="es-PA">
                <a:solidFill>
                  <a:srgbClr val="FFFFFF"/>
                </a:solidFill>
              </a:rPr>
              <a:t>Carlos </a:t>
            </a:r>
            <a:endParaRPr lang="es-PA">
              <a:solidFill>
                <a:srgbClr val="FFFFFF"/>
              </a:solidFill>
              <a:cs typeface="Calibri"/>
            </a:endParaRPr>
          </a:p>
          <a:p>
            <a:pPr algn="r"/>
            <a:r>
              <a:rPr lang="en-US" err="1">
                <a:solidFill>
                  <a:srgbClr val="FFFFFF"/>
                </a:solidFill>
                <a:ea typeface="+mn-lt"/>
                <a:cs typeface="+mn-lt"/>
              </a:rPr>
              <a:t>Gamero</a:t>
            </a: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, Jonathan</a:t>
            </a:r>
            <a:endParaRPr lang="es-PA">
              <a:solidFill>
                <a:srgbClr val="FFFFFF"/>
              </a:solidFill>
            </a:endParaRPr>
          </a:p>
          <a:p>
            <a:pPr algn="r"/>
            <a:r>
              <a:rPr lang="es-PA">
                <a:solidFill>
                  <a:srgbClr val="FFFFFF"/>
                </a:solidFill>
                <a:ea typeface="+mn-lt"/>
                <a:cs typeface="+mn-lt"/>
              </a:rPr>
              <a:t>Valderrama,</a:t>
            </a:r>
            <a:r>
              <a:rPr lang="es-PA">
                <a:solidFill>
                  <a:srgbClr val="FFFFFF"/>
                </a:solidFill>
              </a:rPr>
              <a:t> Gerardo </a:t>
            </a:r>
            <a:endParaRPr lang="es-PA">
              <a:solidFill>
                <a:srgbClr val="FFFFFF"/>
              </a:solidFill>
              <a:cs typeface="Calibri"/>
            </a:endParaRPr>
          </a:p>
          <a:p>
            <a:pPr algn="r"/>
            <a:endParaRPr lang="en-US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4331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2941BB18-F57C-44E4-9C3E-87189F003A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0680195"/>
              </p:ext>
            </p:extLst>
          </p:nvPr>
        </p:nvGraphicFramePr>
        <p:xfrm>
          <a:off x="693942" y="1123494"/>
          <a:ext cx="11076432" cy="4685325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619264">
                  <a:extLst>
                    <a:ext uri="{9D8B030D-6E8A-4147-A177-3AD203B41FA5}">
                      <a16:colId xmlns:a16="http://schemas.microsoft.com/office/drawing/2014/main" val="1311053015"/>
                    </a:ext>
                  </a:extLst>
                </a:gridCol>
                <a:gridCol w="3787846">
                  <a:extLst>
                    <a:ext uri="{9D8B030D-6E8A-4147-A177-3AD203B41FA5}">
                      <a16:colId xmlns:a16="http://schemas.microsoft.com/office/drawing/2014/main" val="2551057455"/>
                    </a:ext>
                  </a:extLst>
                </a:gridCol>
                <a:gridCol w="1262616">
                  <a:extLst>
                    <a:ext uri="{9D8B030D-6E8A-4147-A177-3AD203B41FA5}">
                      <a16:colId xmlns:a16="http://schemas.microsoft.com/office/drawing/2014/main" val="4286080633"/>
                    </a:ext>
                  </a:extLst>
                </a:gridCol>
                <a:gridCol w="5406706">
                  <a:extLst>
                    <a:ext uri="{9D8B030D-6E8A-4147-A177-3AD203B41FA5}">
                      <a16:colId xmlns:a16="http://schemas.microsoft.com/office/drawing/2014/main" val="1432686049"/>
                    </a:ext>
                  </a:extLst>
                </a:gridCol>
              </a:tblGrid>
              <a:tr h="387645">
                <a:tc>
                  <a:txBody>
                    <a:bodyPr/>
                    <a:lstStyle/>
                    <a:p>
                      <a:r>
                        <a:rPr lang="es-PA" noProof="0"/>
                        <a:t> P.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 noProof="0"/>
                        <a:t>Heurística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A" noProof="0"/>
                        <a:t>Evaluación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A" noProof="0"/>
                        <a:t>Observación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1066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 noProof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 sz="1800" b="0" kern="1200" noProof="0">
                          <a:solidFill>
                            <a:schemeClr val="dk1"/>
                          </a:solidFill>
                          <a:effectLst/>
                        </a:rPr>
                        <a:t>Reconocimiento en lugar de recordar</a:t>
                      </a:r>
                      <a:endParaRPr lang="es-PA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PA" sz="2400" b="0" i="0" u="none" strike="noStrike" noProof="0">
                          <a:latin typeface="Calibri"/>
                        </a:rPr>
                        <a:t>✖️</a:t>
                      </a:r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 noProof="0"/>
                        <a:t>La pantalla posee muchas opciones que pueden confundir al usuario y no colaboran como reconocimiento.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7819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 noProof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 sz="1800" b="0" kern="1200" noProof="0">
                          <a:solidFill>
                            <a:schemeClr val="dk1"/>
                          </a:solidFill>
                          <a:effectLst/>
                        </a:rPr>
                        <a:t>Flexibilidad y eficiencia de uso.</a:t>
                      </a:r>
                      <a:endParaRPr lang="es-PA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A" sz="2400" b="0" i="0" u="none" strike="noStrike" noProof="0">
                          <a:latin typeface="Calibri"/>
                        </a:rPr>
                        <a:t>✔️</a:t>
                      </a:r>
                      <a:endParaRPr lang="es-PA" sz="24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 noProof="0"/>
                        <a:t>Con un solo botón desde la lista de restaurantes se puede ir a la reservación.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2873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 noProof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 sz="1800" b="0" kern="1200" noProof="0">
                          <a:solidFill>
                            <a:schemeClr val="dk1"/>
                          </a:solidFill>
                          <a:effectLst/>
                        </a:rPr>
                        <a:t>Diseño estético y minimalista</a:t>
                      </a:r>
                      <a:endParaRPr lang="es-PA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PA" sz="2400" b="0" i="0" u="none" strike="noStrike" noProof="0">
                          <a:latin typeface="Calibri"/>
                        </a:rPr>
                        <a:t>✔️</a:t>
                      </a:r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PA" noProof="0"/>
                        <a:t>La interfaz está enfocada en las secciones que manipula (fecha, hora, número de personas). Muestra exactamente lo que debería sin sobrecargar la pantalla.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8222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 noProof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 sz="1800" b="0" kern="1200" noProof="0">
                          <a:solidFill>
                            <a:schemeClr val="dk1"/>
                          </a:solidFill>
                          <a:effectLst/>
                        </a:rPr>
                        <a:t>Ayuda a los usuarios a reconocer, diagnosticar y recuperarse de los errores</a:t>
                      </a:r>
                      <a:endParaRPr lang="es-PA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PA" sz="2400" b="0" i="0" u="none" strike="noStrike" noProof="0">
                          <a:latin typeface="Calibri"/>
                        </a:rPr>
                        <a:t>✔️</a:t>
                      </a:r>
                      <a:endParaRPr lang="es-PA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 noProof="0"/>
                        <a:t>Si me llego a equivocar en la reserva, me explica de forma amable como cancelarla</a:t>
                      </a:r>
                      <a:endParaRPr lang="es-PA" noProof="0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89768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 noProof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 sz="1800" b="0" kern="1200" noProof="0">
                          <a:solidFill>
                            <a:schemeClr val="dk1"/>
                          </a:solidFill>
                          <a:effectLst/>
                        </a:rPr>
                        <a:t>Ayuda y documentación</a:t>
                      </a:r>
                      <a:endParaRPr lang="es-PA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PA" sz="2400" b="0" i="0" u="none" strike="noStrike" noProof="0"/>
                        <a:t>✖️</a:t>
                      </a:r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 noProof="0"/>
                        <a:t>No posee ayuda que guie al usuario al momento de realizar una acción, se asume el uso de la aplicación al conocimiento del usuario.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3100436"/>
                  </a:ext>
                </a:extLst>
              </a:tr>
            </a:tbl>
          </a:graphicData>
        </a:graphic>
      </p:graphicFrame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488D5E9-051E-4DF9-8E91-EA1718678C0D}"/>
              </a:ext>
            </a:extLst>
          </p:cNvPr>
          <p:cNvSpPr txBox="1">
            <a:spLocks/>
          </p:cNvSpPr>
          <p:nvPr/>
        </p:nvSpPr>
        <p:spPr>
          <a:xfrm>
            <a:off x="865001" y="193403"/>
            <a:ext cx="11052463" cy="7032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A"/>
              <a:t>Tarea 1: Reserva de un restaurante </a:t>
            </a:r>
            <a:r>
              <a:rPr lang="es-PA" b="1"/>
              <a:t>Sabroso Panamá</a:t>
            </a:r>
            <a:endParaRPr lang="es-PA" b="1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60094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2941BB18-F57C-44E4-9C3E-87189F003A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8927800"/>
              </p:ext>
            </p:extLst>
          </p:nvPr>
        </p:nvGraphicFramePr>
        <p:xfrm>
          <a:off x="578339" y="1487010"/>
          <a:ext cx="11076438" cy="338836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619264">
                  <a:extLst>
                    <a:ext uri="{9D8B030D-6E8A-4147-A177-3AD203B41FA5}">
                      <a16:colId xmlns:a16="http://schemas.microsoft.com/office/drawing/2014/main" val="1311053015"/>
                    </a:ext>
                  </a:extLst>
                </a:gridCol>
                <a:gridCol w="3485725">
                  <a:extLst>
                    <a:ext uri="{9D8B030D-6E8A-4147-A177-3AD203B41FA5}">
                      <a16:colId xmlns:a16="http://schemas.microsoft.com/office/drawing/2014/main" val="2551057455"/>
                    </a:ext>
                  </a:extLst>
                </a:gridCol>
                <a:gridCol w="1764222">
                  <a:extLst>
                    <a:ext uri="{9D8B030D-6E8A-4147-A177-3AD203B41FA5}">
                      <a16:colId xmlns:a16="http://schemas.microsoft.com/office/drawing/2014/main" val="4286080633"/>
                    </a:ext>
                  </a:extLst>
                </a:gridCol>
                <a:gridCol w="5207227">
                  <a:extLst>
                    <a:ext uri="{9D8B030D-6E8A-4147-A177-3AD203B41FA5}">
                      <a16:colId xmlns:a16="http://schemas.microsoft.com/office/drawing/2014/main" val="14326860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PA"/>
                        <a:t> P.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/>
                        <a:t>Heurística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A"/>
                        <a:t>Evaluación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A"/>
                        <a:t>Observación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1066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b="0" kern="1200">
                          <a:solidFill>
                            <a:schemeClr val="dk1"/>
                          </a:solidFill>
                          <a:effectLst/>
                        </a:rPr>
                        <a:t>Visibilidad del estado del sistema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✔️</a:t>
                      </a:r>
                      <a:endParaRPr lang="es-E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Da al usuario retroalimentación sobre las acciones que ejecuta.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5248958"/>
                  </a:ext>
                </a:extLst>
              </a:tr>
              <a:tr h="627784">
                <a:tc>
                  <a:txBody>
                    <a:bodyPr/>
                    <a:lstStyle/>
                    <a:p>
                      <a:r>
                        <a:rPr lang="es-PA"/>
                        <a:t>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b="0" kern="1200">
                          <a:solidFill>
                            <a:schemeClr val="dk1"/>
                          </a:solidFill>
                          <a:effectLst/>
                        </a:rPr>
                        <a:t>Coincidencia entre el sistema y el mundo real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noProof="0">
                          <a:latin typeface="Calibri"/>
                        </a:rPr>
                        <a:t>✔️</a:t>
                      </a:r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El sistema permite realizar reseñas y reservaciones y ver el menú, tal cual como en el mundo real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4446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/>
                        <a:t>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b="0" kern="1200">
                          <a:solidFill>
                            <a:schemeClr val="dk1"/>
                          </a:solidFill>
                          <a:effectLst/>
                        </a:rPr>
                        <a:t>Control de usuario y libertad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/>
                        <a:t>✖️</a:t>
                      </a:r>
                      <a:endParaRPr lang="es-E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/>
                        <a:t>El sistema te exige que la reseña tenga una cierta cantidad de palabras.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8133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/>
                        <a:t>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kern="1200" err="1">
                          <a:solidFill>
                            <a:schemeClr val="dk1"/>
                          </a:solidFill>
                          <a:effectLst/>
                        </a:rPr>
                        <a:t>Consistencia</a:t>
                      </a:r>
                      <a:r>
                        <a:rPr lang="en-US" sz="1800" b="0" kern="1200">
                          <a:solidFill>
                            <a:schemeClr val="dk1"/>
                          </a:solidFill>
                          <a:effectLst/>
                        </a:rPr>
                        <a:t> y </a:t>
                      </a:r>
                      <a:r>
                        <a:rPr lang="en-US" sz="1800" b="0" kern="1200" err="1">
                          <a:solidFill>
                            <a:schemeClr val="dk1"/>
                          </a:solidFill>
                          <a:effectLst/>
                        </a:rPr>
                        <a:t>estándares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400" b="0" i="0" u="none" strike="noStrike" noProof="0">
                          <a:latin typeface="Calibri"/>
                        </a:rPr>
                        <a:t>✔️</a:t>
                      </a:r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Cuenta con consistencia interna y externa para la realización de esta tarea.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7809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/>
                        <a:t>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kern="1200">
                          <a:solidFill>
                            <a:schemeClr val="dk1"/>
                          </a:solidFill>
                          <a:effectLst/>
                        </a:rPr>
                        <a:t>Prevención de errores 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400" b="0" i="0" u="none" strike="noStrike" noProof="0">
                          <a:latin typeface="Calibri"/>
                        </a:rPr>
                        <a:t>✔️</a:t>
                      </a:r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8746999"/>
                  </a:ext>
                </a:extLst>
              </a:tr>
            </a:tbl>
          </a:graphicData>
        </a:graphic>
      </p:graphicFrame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488D5E9-051E-4DF9-8E91-EA1718678C0D}"/>
              </a:ext>
            </a:extLst>
          </p:cNvPr>
          <p:cNvSpPr txBox="1">
            <a:spLocks/>
          </p:cNvSpPr>
          <p:nvPr/>
        </p:nvSpPr>
        <p:spPr>
          <a:xfrm>
            <a:off x="590327" y="352891"/>
            <a:ext cx="11052463" cy="7032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A"/>
              <a:t>Tarea 2: Reseña y calificación del restaurante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6821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2941BB18-F57C-44E4-9C3E-87189F003A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9615150"/>
              </p:ext>
            </p:extLst>
          </p:nvPr>
        </p:nvGraphicFramePr>
        <p:xfrm>
          <a:off x="525235" y="1534619"/>
          <a:ext cx="11076438" cy="375412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619264">
                  <a:extLst>
                    <a:ext uri="{9D8B030D-6E8A-4147-A177-3AD203B41FA5}">
                      <a16:colId xmlns:a16="http://schemas.microsoft.com/office/drawing/2014/main" val="1311053015"/>
                    </a:ext>
                  </a:extLst>
                </a:gridCol>
                <a:gridCol w="3485725">
                  <a:extLst>
                    <a:ext uri="{9D8B030D-6E8A-4147-A177-3AD203B41FA5}">
                      <a16:colId xmlns:a16="http://schemas.microsoft.com/office/drawing/2014/main" val="2551057455"/>
                    </a:ext>
                  </a:extLst>
                </a:gridCol>
                <a:gridCol w="1764222">
                  <a:extLst>
                    <a:ext uri="{9D8B030D-6E8A-4147-A177-3AD203B41FA5}">
                      <a16:colId xmlns:a16="http://schemas.microsoft.com/office/drawing/2014/main" val="4286080633"/>
                    </a:ext>
                  </a:extLst>
                </a:gridCol>
                <a:gridCol w="5207227">
                  <a:extLst>
                    <a:ext uri="{9D8B030D-6E8A-4147-A177-3AD203B41FA5}">
                      <a16:colId xmlns:a16="http://schemas.microsoft.com/office/drawing/2014/main" val="14326860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PA"/>
                        <a:t> P.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/>
                        <a:t>Heurística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A"/>
                        <a:t>Evaluación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A"/>
                        <a:t>Observación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1066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/>
                        <a:t>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b="0" kern="1200">
                          <a:solidFill>
                            <a:schemeClr val="dk1"/>
                          </a:solidFill>
                          <a:effectLst/>
                        </a:rPr>
                        <a:t>Reconocimiento en lugar de recordar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400" b="0" i="0" u="none" strike="noStrike" noProof="0">
                          <a:latin typeface="Calibri"/>
                        </a:rPr>
                        <a:t>✔️</a:t>
                      </a:r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7819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/>
                        <a:t>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b="0" kern="1200">
                          <a:solidFill>
                            <a:schemeClr val="dk1"/>
                          </a:solidFill>
                          <a:effectLst/>
                        </a:rPr>
                        <a:t>Flexibilidad y eficiencia de uso.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400" b="0" i="0" u="none" strike="noStrike" noProof="0"/>
                        <a:t>✖️</a:t>
                      </a:r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El proceso de la tarea es el mismo para usuarios expertos o inexpertos, no cuenta con atajos.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2873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/>
                        <a:t>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kern="1200" err="1">
                          <a:solidFill>
                            <a:schemeClr val="dk1"/>
                          </a:solidFill>
                          <a:effectLst/>
                        </a:rPr>
                        <a:t>Diseño</a:t>
                      </a:r>
                      <a:r>
                        <a:rPr lang="en-US" sz="1800" b="0" kern="1200">
                          <a:solidFill>
                            <a:schemeClr val="dk1"/>
                          </a:solidFill>
                          <a:effectLst/>
                        </a:rPr>
                        <a:t> </a:t>
                      </a:r>
                      <a:r>
                        <a:rPr lang="en-US" sz="1800" b="0" kern="1200" err="1">
                          <a:solidFill>
                            <a:schemeClr val="dk1"/>
                          </a:solidFill>
                          <a:effectLst/>
                        </a:rPr>
                        <a:t>estético</a:t>
                      </a:r>
                      <a:r>
                        <a:rPr lang="en-US" sz="1800" b="0" kern="1200">
                          <a:solidFill>
                            <a:schemeClr val="dk1"/>
                          </a:solidFill>
                          <a:effectLst/>
                        </a:rPr>
                        <a:t> y </a:t>
                      </a:r>
                      <a:r>
                        <a:rPr lang="en-US" sz="1800" b="0" kern="1200" err="1">
                          <a:solidFill>
                            <a:schemeClr val="dk1"/>
                          </a:solidFill>
                          <a:effectLst/>
                        </a:rPr>
                        <a:t>minimalista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400" b="0" i="0" u="none" strike="noStrike" noProof="0">
                          <a:latin typeface="Calibri"/>
                        </a:rPr>
                        <a:t>✔️</a:t>
                      </a:r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8222304"/>
                  </a:ext>
                </a:extLst>
              </a:tr>
              <a:tr h="1185087">
                <a:tc>
                  <a:txBody>
                    <a:bodyPr/>
                    <a:lstStyle/>
                    <a:p>
                      <a:r>
                        <a:rPr lang="es-PA"/>
                        <a:t>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b="0" kern="1200">
                          <a:solidFill>
                            <a:schemeClr val="dk1"/>
                          </a:solidFill>
                          <a:effectLst/>
                        </a:rPr>
                        <a:t>Ayuda a los usuarios a reconocer, diagnosticar y recuperarse de los errores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noProof="0"/>
                        <a:t>✔️</a:t>
                      </a:r>
                    </a:p>
                    <a:p>
                      <a:pPr marL="0" marR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lang="en-US" sz="2400" b="0" i="0" u="none" strike="noStrike" noProof="0">
                        <a:latin typeface="Calibri"/>
                      </a:endParaRPr>
                    </a:p>
                    <a:p>
                      <a:pPr algn="ctr"/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/>
                        <a:t>Al escribir una reseña y mandarla si no tiene la cantidad de palabras mínimas, después de querer mandarlo, te manda un mensaje de que faltan palabras.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89768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/>
                        <a:t>10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kern="1200">
                          <a:solidFill>
                            <a:schemeClr val="dk1"/>
                          </a:solidFill>
                          <a:effectLst/>
                        </a:rPr>
                        <a:t>Ayuda y documentación</a:t>
                      </a:r>
                      <a:endParaRPr lang="en-US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400" b="0" i="0" u="none" strike="noStrike" noProof="0">
                          <a:latin typeface="Calibri"/>
                        </a:rPr>
                        <a:t>✔️</a:t>
                      </a:r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3100436"/>
                  </a:ext>
                </a:extLst>
              </a:tr>
            </a:tbl>
          </a:graphicData>
        </a:graphic>
      </p:graphicFrame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488D5E9-051E-4DF9-8E91-EA1718678C0D}"/>
              </a:ext>
            </a:extLst>
          </p:cNvPr>
          <p:cNvSpPr txBox="1">
            <a:spLocks/>
          </p:cNvSpPr>
          <p:nvPr/>
        </p:nvSpPr>
        <p:spPr>
          <a:xfrm>
            <a:off x="590327" y="352891"/>
            <a:ext cx="11052463" cy="7032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A"/>
              <a:t>Tarea 2: Reseña y calificación del restaurante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352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6A5B99-B0C1-43E5-8113-A9003D1BA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err="1">
                <a:latin typeface="Calibri"/>
                <a:cs typeface="Calibri Light"/>
              </a:rPr>
              <a:t>Conclusiones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0A570B-252D-4E7C-BA61-53AAD0E2FC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5516"/>
            <a:ext cx="10515600" cy="4571447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s-PA">
                <a:cs typeface="Calibri"/>
              </a:rPr>
              <a:t>Fernando </a:t>
            </a:r>
            <a:r>
              <a:rPr lang="es-PA" err="1">
                <a:cs typeface="Calibri"/>
              </a:rPr>
              <a:t>Cutire</a:t>
            </a:r>
            <a:r>
              <a:rPr lang="es-PA">
                <a:cs typeface="Calibri"/>
              </a:rPr>
              <a:t>: </a:t>
            </a:r>
            <a:r>
              <a:rPr lang="es-PA" sz="1800">
                <a:cs typeface="Calibri"/>
              </a:rPr>
              <a:t>Siendo aplicaciones que no había usado antes me </a:t>
            </a:r>
            <a:r>
              <a:rPr lang="es-PA" sz="1800" err="1">
                <a:cs typeface="Calibri"/>
              </a:rPr>
              <a:t>dió</a:t>
            </a:r>
            <a:r>
              <a:rPr lang="es-PA" sz="1800">
                <a:cs typeface="Calibri"/>
              </a:rPr>
              <a:t> la libertad de hacer una evaluación más imparcial de su funcionamiento. Los principales problemas que encontré tuvieron que ver con la falta de indicaciones e instrucciones en los 2 sitios, así como la sobrecarga de información que me encontré en degusta app. </a:t>
            </a:r>
          </a:p>
          <a:p>
            <a:r>
              <a:rPr lang="es-PA">
                <a:cs typeface="Calibri"/>
              </a:rPr>
              <a:t>Gabriel Díaz: </a:t>
            </a:r>
            <a:r>
              <a:rPr lang="es-PA" sz="1800">
                <a:ea typeface="+mn-lt"/>
                <a:cs typeface="+mn-lt"/>
              </a:rPr>
              <a:t>Anteriormente no tenía conocimiento sobre las dos aplicaciones, al realizar las evaluaciones pude descubrir que la falta y el exceso de información tienen un papel importante en la experiencia del usuario. </a:t>
            </a:r>
            <a:endParaRPr lang="es-PA" sz="1800">
              <a:cs typeface="Calibri"/>
            </a:endParaRPr>
          </a:p>
          <a:p>
            <a:r>
              <a:rPr lang="es-PA" sz="1800">
                <a:ea typeface="+mn-lt"/>
                <a:cs typeface="+mn-lt"/>
              </a:rPr>
              <a:t>1- En el caso de </a:t>
            </a:r>
            <a:r>
              <a:rPr lang="es-PA" sz="1800" err="1">
                <a:ea typeface="+mn-lt"/>
                <a:cs typeface="+mn-lt"/>
              </a:rPr>
              <a:t>Geekydrop</a:t>
            </a:r>
            <a:r>
              <a:rPr lang="es-PA" sz="1800">
                <a:ea typeface="+mn-lt"/>
                <a:cs typeface="+mn-lt"/>
              </a:rPr>
              <a:t>, en comparación a otros sitios de e-</a:t>
            </a:r>
            <a:r>
              <a:rPr lang="es-PA" sz="1800" err="1">
                <a:ea typeface="+mn-lt"/>
                <a:cs typeface="+mn-lt"/>
              </a:rPr>
              <a:t>commerce</a:t>
            </a:r>
            <a:r>
              <a:rPr lang="es-PA" sz="1800">
                <a:ea typeface="+mn-lt"/>
                <a:cs typeface="+mn-lt"/>
              </a:rPr>
              <a:t>, carecía de funcionalidades como filtros y opciones para guardar contenidos, la aplicación muestra poca información teniendo que indagar más en el sitio.</a:t>
            </a:r>
            <a:endParaRPr lang="es-PA" sz="1800">
              <a:cs typeface="Calibri"/>
            </a:endParaRPr>
          </a:p>
          <a:p>
            <a:r>
              <a:rPr lang="es-PA" sz="1800">
                <a:ea typeface="+mn-lt"/>
                <a:cs typeface="+mn-lt"/>
              </a:rPr>
              <a:t>2- Al realizar cada una de las tareas en la aplicación de Degusta, mi primera impresión fue una interfaz muy cargada de contenido y falta de jerarquía entre los títulos.</a:t>
            </a:r>
          </a:p>
          <a:p>
            <a:r>
              <a:rPr lang="es-PA">
                <a:cs typeface="Calibri"/>
              </a:rPr>
              <a:t>Jonathan Gamero: </a:t>
            </a:r>
            <a:r>
              <a:rPr lang="es-PA" sz="1800">
                <a:cs typeface="Calibri"/>
              </a:rPr>
              <a:t>No conocía de </a:t>
            </a:r>
            <a:r>
              <a:rPr lang="es-PA" sz="1800" err="1">
                <a:cs typeface="Calibri"/>
              </a:rPr>
              <a:t>Geekydrop</a:t>
            </a:r>
            <a:r>
              <a:rPr lang="es-PA" sz="1800">
                <a:cs typeface="Calibri"/>
              </a:rPr>
              <a:t>, al inicio todo parecía ir bien, pero parece que el sitio es nuevo ya que carece de búsquedas por categorías o presupuesto, algo que como usuario esperaría en un sitio de compras por internet, así como una repetición innecesaria de pasos al momento de buscar un producto.</a:t>
            </a:r>
          </a:p>
          <a:p>
            <a:r>
              <a:rPr lang="es-PA" sz="1800">
                <a:cs typeface="Calibri"/>
              </a:rPr>
              <a:t>Por su parte Degusta al iniciarla contaba con una sobrecarga de subcategorías y no es muy intuitiva al usarla por primera vez, las tareas por su parte están mejor desarrolladas y cuentan con un mínimo de errores.  </a:t>
            </a:r>
          </a:p>
          <a:p>
            <a:pPr marL="457200" lvl="1" indent="0">
              <a:buNone/>
            </a:pPr>
            <a:endParaRPr lang="es-PA"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716614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6A5B99-B0C1-43E5-8113-A9003D1BA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err="1">
                <a:latin typeface="Calibri"/>
                <a:cs typeface="Calibri Light"/>
              </a:rPr>
              <a:t>Conclusiones</a:t>
            </a:r>
            <a:endParaRPr lang="en-US">
              <a:latin typeface="Calibri"/>
              <a:cs typeface="Calibri Light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0A570B-252D-4E7C-BA61-53AAD0E2FC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60539"/>
            <a:ext cx="10515600" cy="4068121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>
                <a:cs typeface="Calibri"/>
              </a:rPr>
              <a:t>Carlos Lambraño:</a:t>
            </a:r>
            <a:r>
              <a:rPr lang="es-ES" b="0" i="0" dirty="0">
                <a:solidFill>
                  <a:srgbClr val="252424"/>
                </a:solidFill>
                <a:effectLst/>
                <a:latin typeface="Segoe UI Web"/>
              </a:rPr>
              <a:t> </a:t>
            </a:r>
            <a:r>
              <a:rPr lang="es-ES" sz="1800">
                <a:cs typeface="Calibri"/>
              </a:rPr>
              <a:t>La aplicación móvil </a:t>
            </a:r>
            <a:r>
              <a:rPr lang="es-ES" sz="1800" err="1">
                <a:cs typeface="Calibri"/>
              </a:rPr>
              <a:t>DeGusta</a:t>
            </a:r>
            <a:r>
              <a:rPr lang="es-ES" sz="1800">
                <a:cs typeface="Calibri"/>
              </a:rPr>
              <a:t> la había escuchado pero jamás la había utilizado, los objetivos que tienen la aplicación son lo máximo, me encanta pero al momento de explorarla y utilizarla puedo </a:t>
            </a:r>
            <a:r>
              <a:rPr lang="es-PA" sz="1800">
                <a:cs typeface="Calibri"/>
              </a:rPr>
              <a:t>decir</a:t>
            </a:r>
            <a:r>
              <a:rPr lang="es-ES" sz="1800">
                <a:cs typeface="Calibri"/>
              </a:rPr>
              <a:t> que jamás había visto una app tan cargada de contenido. La interacción no ha sido de las mejores apps. En cambio con </a:t>
            </a:r>
            <a:r>
              <a:rPr lang="es-ES" sz="1800" err="1">
                <a:cs typeface="Calibri"/>
              </a:rPr>
              <a:t>GeekyDrop</a:t>
            </a:r>
            <a:r>
              <a:rPr lang="es-ES" sz="1800">
                <a:cs typeface="Calibri"/>
              </a:rPr>
              <a:t> es un sitio web donde en mi criterio es muy sencilla y minimalista, me gustó que solo tiene lo necesario pero si uno no tiene conocimiento de un término que caracteriza a la página “</a:t>
            </a:r>
            <a:r>
              <a:rPr lang="es-ES" sz="1800" err="1">
                <a:cs typeface="Calibri"/>
              </a:rPr>
              <a:t>dropiando</a:t>
            </a:r>
            <a:r>
              <a:rPr lang="es-ES" sz="1800">
                <a:cs typeface="Calibri"/>
              </a:rPr>
              <a:t>”, se te hace muy difícil la compresión. </a:t>
            </a:r>
          </a:p>
          <a:p>
            <a:endParaRPr lang="es-ES" sz="1800">
              <a:solidFill>
                <a:srgbClr val="252424"/>
              </a:solidFill>
              <a:latin typeface="Segoe UI Web"/>
              <a:cs typeface="Calibri"/>
            </a:endParaRPr>
          </a:p>
          <a:p>
            <a:r>
              <a:rPr lang="en-US">
                <a:cs typeface="Calibri"/>
              </a:rPr>
              <a:t>Gerardo Valderrama</a:t>
            </a:r>
          </a:p>
          <a:p>
            <a:pPr lvl="1"/>
            <a:r>
              <a:rPr lang="en-US" sz="1800">
                <a:cs typeface="Calibri"/>
              </a:rPr>
              <a:t>En </a:t>
            </a:r>
            <a:r>
              <a:rPr lang="en-US" sz="1800" err="1">
                <a:cs typeface="Calibri"/>
              </a:rPr>
              <a:t>GeekyDrop</a:t>
            </a:r>
            <a:r>
              <a:rPr lang="en-US" sz="1800">
                <a:cs typeface="Calibri"/>
              </a:rPr>
              <a:t>, la </a:t>
            </a:r>
            <a:r>
              <a:rPr lang="en-US" sz="1800" err="1">
                <a:cs typeface="Calibri"/>
              </a:rPr>
              <a:t>experiencia</a:t>
            </a:r>
            <a:r>
              <a:rPr lang="en-US" sz="1800" dirty="0">
                <a:cs typeface="Calibri"/>
              </a:rPr>
              <a:t> </a:t>
            </a:r>
            <a:r>
              <a:rPr lang="en-US" sz="1800" err="1">
                <a:cs typeface="Calibri"/>
              </a:rPr>
              <a:t>fue</a:t>
            </a:r>
            <a:r>
              <a:rPr lang="en-US" sz="1800" dirty="0">
                <a:cs typeface="Calibri"/>
              </a:rPr>
              <a:t> </a:t>
            </a:r>
            <a:r>
              <a:rPr lang="en-US" sz="1800" err="1">
                <a:cs typeface="Calibri"/>
              </a:rPr>
              <a:t>fluida</a:t>
            </a:r>
            <a:r>
              <a:rPr lang="en-US" sz="1800">
                <a:cs typeface="Calibri"/>
              </a:rPr>
              <a:t> y sin </a:t>
            </a:r>
            <a:r>
              <a:rPr lang="en-US" sz="1800" err="1">
                <a:cs typeface="Calibri"/>
              </a:rPr>
              <a:t>margen</a:t>
            </a:r>
            <a:r>
              <a:rPr lang="en-US" sz="1800">
                <a:cs typeface="Calibri"/>
              </a:rPr>
              <a:t> de </a:t>
            </a:r>
            <a:r>
              <a:rPr lang="en-US" sz="1800" err="1">
                <a:cs typeface="Calibri"/>
              </a:rPr>
              <a:t>cometer</a:t>
            </a:r>
            <a:r>
              <a:rPr lang="en-US" sz="1800" dirty="0">
                <a:cs typeface="Calibri"/>
              </a:rPr>
              <a:t> </a:t>
            </a:r>
            <a:r>
              <a:rPr lang="en-US" sz="1800" err="1">
                <a:cs typeface="Calibri"/>
              </a:rPr>
              <a:t>errores</a:t>
            </a:r>
            <a:r>
              <a:rPr lang="en-US" sz="1800">
                <a:cs typeface="Calibri"/>
              </a:rPr>
              <a:t>. Sin embargo, es </a:t>
            </a:r>
            <a:r>
              <a:rPr lang="en-US" sz="1800" err="1">
                <a:cs typeface="Calibri"/>
              </a:rPr>
              <a:t>difícil</a:t>
            </a:r>
            <a:r>
              <a:rPr lang="en-US" sz="1800">
                <a:cs typeface="Calibri"/>
              </a:rPr>
              <a:t> pasar por alto la </a:t>
            </a:r>
            <a:r>
              <a:rPr lang="en-US" sz="1800" err="1">
                <a:cs typeface="Calibri"/>
              </a:rPr>
              <a:t>falta</a:t>
            </a:r>
            <a:r>
              <a:rPr lang="en-US" sz="1800">
                <a:cs typeface="Calibri"/>
              </a:rPr>
              <a:t> de </a:t>
            </a:r>
            <a:r>
              <a:rPr lang="en-US" sz="1800" err="1">
                <a:cs typeface="Calibri"/>
              </a:rPr>
              <a:t>ciertas</a:t>
            </a:r>
            <a:r>
              <a:rPr lang="en-US" sz="1800" dirty="0">
                <a:cs typeface="Calibri"/>
              </a:rPr>
              <a:t> </a:t>
            </a:r>
            <a:r>
              <a:rPr lang="en-US" sz="1800" err="1">
                <a:cs typeface="Calibri"/>
              </a:rPr>
              <a:t>funcionalidades</a:t>
            </a:r>
            <a:r>
              <a:rPr lang="en-US" sz="1800" dirty="0">
                <a:cs typeface="Calibri"/>
              </a:rPr>
              <a:t> </a:t>
            </a:r>
            <a:r>
              <a:rPr lang="en-US" sz="1800" err="1">
                <a:cs typeface="Calibri"/>
              </a:rPr>
              <a:t>como</a:t>
            </a:r>
            <a:r>
              <a:rPr lang="en-US" sz="1800" dirty="0">
                <a:cs typeface="Calibri"/>
              </a:rPr>
              <a:t> </a:t>
            </a:r>
            <a:r>
              <a:rPr lang="en-US" sz="1800" err="1">
                <a:cs typeface="Calibri"/>
              </a:rPr>
              <a:t>filtrar</a:t>
            </a:r>
            <a:r>
              <a:rPr lang="en-US" sz="1800" dirty="0">
                <a:cs typeface="Calibri"/>
              </a:rPr>
              <a:t> </a:t>
            </a:r>
            <a:r>
              <a:rPr lang="en-US" sz="1800" err="1">
                <a:cs typeface="Calibri"/>
              </a:rPr>
              <a:t>resultados</a:t>
            </a:r>
            <a:r>
              <a:rPr lang="en-US" sz="1800">
                <a:cs typeface="Calibri"/>
              </a:rPr>
              <a:t> o </a:t>
            </a:r>
            <a:r>
              <a:rPr lang="en-US" sz="1800" err="1">
                <a:cs typeface="Calibri"/>
              </a:rPr>
              <a:t>darle</a:t>
            </a:r>
            <a:r>
              <a:rPr lang="en-US" sz="1800" dirty="0">
                <a:cs typeface="Calibri"/>
              </a:rPr>
              <a:t> </a:t>
            </a:r>
            <a:r>
              <a:rPr lang="en-US" sz="1800" err="1">
                <a:cs typeface="Calibri"/>
              </a:rPr>
              <a:t>seguimiento</a:t>
            </a:r>
            <a:r>
              <a:rPr lang="en-US" sz="1800">
                <a:cs typeface="Calibri"/>
              </a:rPr>
              <a:t> a </a:t>
            </a:r>
            <a:r>
              <a:rPr lang="en-US" sz="1800" err="1">
                <a:cs typeface="Calibri"/>
              </a:rPr>
              <a:t>ciertos</a:t>
            </a:r>
            <a:r>
              <a:rPr lang="en-US" sz="1800">
                <a:cs typeface="Calibri"/>
              </a:rPr>
              <a:t> "drops". Para </a:t>
            </a:r>
            <a:r>
              <a:rPr lang="en-US" sz="1800" err="1">
                <a:cs typeface="Calibri"/>
              </a:rPr>
              <a:t>solucionar</a:t>
            </a:r>
            <a:r>
              <a:rPr lang="en-US" sz="1800" dirty="0">
                <a:cs typeface="Calibri"/>
              </a:rPr>
              <a:t> </a:t>
            </a:r>
            <a:r>
              <a:rPr lang="en-US" sz="1800" err="1">
                <a:cs typeface="Calibri"/>
              </a:rPr>
              <a:t>estos</a:t>
            </a:r>
            <a:r>
              <a:rPr lang="en-US" sz="1800" dirty="0">
                <a:cs typeface="Calibri"/>
              </a:rPr>
              <a:t> </a:t>
            </a:r>
            <a:r>
              <a:rPr lang="en-US" sz="1800" err="1">
                <a:cs typeface="Calibri"/>
              </a:rPr>
              <a:t>problemas</a:t>
            </a:r>
            <a:r>
              <a:rPr lang="en-US" sz="1800">
                <a:cs typeface="Calibri"/>
              </a:rPr>
              <a:t>, en la </a:t>
            </a:r>
            <a:r>
              <a:rPr lang="en-US" sz="1800" err="1">
                <a:cs typeface="Calibri"/>
              </a:rPr>
              <a:t>mayoría</a:t>
            </a:r>
            <a:r>
              <a:rPr lang="en-US" sz="1800">
                <a:cs typeface="Calibri"/>
              </a:rPr>
              <a:t> de los </a:t>
            </a:r>
            <a:r>
              <a:rPr lang="en-US" sz="1800" err="1">
                <a:cs typeface="Calibri"/>
              </a:rPr>
              <a:t>casos</a:t>
            </a:r>
            <a:r>
              <a:rPr lang="en-US" sz="1800">
                <a:cs typeface="Calibri"/>
              </a:rPr>
              <a:t>, </a:t>
            </a:r>
            <a:r>
              <a:rPr lang="en-US" sz="1800" err="1">
                <a:cs typeface="Calibri"/>
              </a:rPr>
              <a:t>hubo</a:t>
            </a:r>
            <a:r>
              <a:rPr lang="en-US" sz="1800">
                <a:cs typeface="Calibri"/>
              </a:rPr>
              <a:t> que </a:t>
            </a:r>
            <a:r>
              <a:rPr lang="en-US" sz="1800" err="1">
                <a:cs typeface="Calibri"/>
              </a:rPr>
              <a:t>repetir</a:t>
            </a:r>
            <a:r>
              <a:rPr lang="en-US" sz="1800">
                <a:cs typeface="Calibri"/>
              </a:rPr>
              <a:t> pasos </a:t>
            </a:r>
            <a:r>
              <a:rPr lang="en-US" sz="1800" err="1">
                <a:cs typeface="Calibri"/>
              </a:rPr>
              <a:t>ya</a:t>
            </a:r>
            <a:r>
              <a:rPr lang="en-US" sz="1800" dirty="0">
                <a:cs typeface="Calibri"/>
              </a:rPr>
              <a:t> </a:t>
            </a:r>
            <a:r>
              <a:rPr lang="en-US" sz="1800" err="1">
                <a:cs typeface="Calibri"/>
              </a:rPr>
              <a:t>realizados</a:t>
            </a:r>
            <a:r>
              <a:rPr lang="en-US" sz="1800">
                <a:cs typeface="Calibri"/>
              </a:rPr>
              <a:t> o </a:t>
            </a:r>
            <a:r>
              <a:rPr lang="en-US" sz="1800" err="1">
                <a:cs typeface="Calibri"/>
              </a:rPr>
              <a:t>interactuar</a:t>
            </a:r>
            <a:r>
              <a:rPr lang="en-US" sz="1800">
                <a:cs typeface="Calibri"/>
              </a:rPr>
              <a:t> con el </a:t>
            </a:r>
            <a:r>
              <a:rPr lang="en-US" sz="1800" err="1">
                <a:cs typeface="Calibri"/>
              </a:rPr>
              <a:t>sistema</a:t>
            </a:r>
            <a:r>
              <a:rPr lang="en-US" sz="1800" dirty="0">
                <a:cs typeface="Calibri"/>
              </a:rPr>
              <a:t> </a:t>
            </a:r>
            <a:r>
              <a:rPr lang="en-US" sz="1800" err="1">
                <a:cs typeface="Calibri"/>
              </a:rPr>
              <a:t>más</a:t>
            </a:r>
            <a:r>
              <a:rPr lang="en-US" sz="1800">
                <a:cs typeface="Calibri"/>
              </a:rPr>
              <a:t> de lo </a:t>
            </a:r>
            <a:r>
              <a:rPr lang="en-US" sz="1800" err="1">
                <a:cs typeface="Calibri"/>
              </a:rPr>
              <a:t>necesario</a:t>
            </a:r>
            <a:r>
              <a:rPr lang="en-US" sz="1800">
                <a:cs typeface="Calibri"/>
              </a:rPr>
              <a:t>.</a:t>
            </a:r>
          </a:p>
          <a:p>
            <a:pPr lvl="1"/>
            <a:r>
              <a:rPr lang="en-US" sz="1800" err="1">
                <a:cs typeface="Calibri"/>
              </a:rPr>
              <a:t>Sobre</a:t>
            </a:r>
            <a:r>
              <a:rPr lang="en-US" sz="1800">
                <a:cs typeface="Calibri"/>
              </a:rPr>
              <a:t> </a:t>
            </a:r>
            <a:r>
              <a:rPr lang="en-US" sz="1800" err="1">
                <a:cs typeface="Calibri"/>
              </a:rPr>
              <a:t>Degusta</a:t>
            </a:r>
            <a:r>
              <a:rPr lang="en-US" sz="1800">
                <a:cs typeface="Calibri"/>
              </a:rPr>
              <a:t>, la </a:t>
            </a:r>
            <a:r>
              <a:rPr lang="en-US" sz="1800" err="1">
                <a:cs typeface="Calibri"/>
              </a:rPr>
              <a:t>interfaz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parece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ofrecer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muchas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opciones</a:t>
            </a:r>
            <a:r>
              <a:rPr lang="en-US" sz="1800">
                <a:cs typeface="Calibri"/>
              </a:rPr>
              <a:t> en una </a:t>
            </a:r>
            <a:r>
              <a:rPr lang="en-US" sz="1800" err="1">
                <a:cs typeface="Calibri"/>
              </a:rPr>
              <a:t>misma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pantalla</a:t>
            </a:r>
            <a:r>
              <a:rPr lang="en-US" sz="1800">
                <a:cs typeface="Calibri"/>
              </a:rPr>
              <a:t>, </a:t>
            </a:r>
            <a:r>
              <a:rPr lang="en-US" sz="1800" err="1">
                <a:cs typeface="Calibri"/>
              </a:rPr>
              <a:t>haciendo</a:t>
            </a:r>
            <a:r>
              <a:rPr lang="en-US" sz="1800">
                <a:cs typeface="Calibri"/>
              </a:rPr>
              <a:t> un poco </a:t>
            </a:r>
            <a:r>
              <a:rPr lang="en-US" sz="1800" err="1">
                <a:cs typeface="Calibri"/>
              </a:rPr>
              <a:t>tedioso</a:t>
            </a:r>
            <a:r>
              <a:rPr lang="en-US" sz="1800">
                <a:cs typeface="Calibri"/>
              </a:rPr>
              <a:t> el </a:t>
            </a:r>
            <a:r>
              <a:rPr lang="en-US" sz="1800" err="1">
                <a:cs typeface="Calibri"/>
              </a:rPr>
              <a:t>uso</a:t>
            </a:r>
            <a:r>
              <a:rPr lang="en-US" sz="1800">
                <a:cs typeface="Calibri"/>
              </a:rPr>
              <a:t> de la </a:t>
            </a:r>
            <a:r>
              <a:rPr lang="en-US" sz="1800" err="1">
                <a:cs typeface="Calibri"/>
              </a:rPr>
              <a:t>aplicación</a:t>
            </a:r>
            <a:r>
              <a:rPr lang="en-US" sz="1800">
                <a:cs typeface="Calibri"/>
              </a:rPr>
              <a:t>. </a:t>
            </a:r>
            <a:r>
              <a:rPr lang="en-US" sz="1800" err="1">
                <a:cs typeface="Calibri"/>
              </a:rPr>
              <a:t>Hubo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ocasiones</a:t>
            </a:r>
            <a:r>
              <a:rPr lang="en-US" sz="1800">
                <a:cs typeface="Calibri"/>
              </a:rPr>
              <a:t> en que, para </a:t>
            </a:r>
            <a:r>
              <a:rPr lang="en-US" sz="1800" err="1">
                <a:cs typeface="Calibri"/>
              </a:rPr>
              <a:t>poder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completar</a:t>
            </a:r>
            <a:r>
              <a:rPr lang="en-US" sz="1800">
                <a:cs typeface="Calibri"/>
              </a:rPr>
              <a:t> la </a:t>
            </a:r>
            <a:r>
              <a:rPr lang="en-US" sz="1800" err="1">
                <a:cs typeface="Calibri"/>
              </a:rPr>
              <a:t>tarea</a:t>
            </a:r>
            <a:r>
              <a:rPr lang="en-US" sz="1800">
                <a:cs typeface="Calibri"/>
              </a:rPr>
              <a:t>, </a:t>
            </a:r>
            <a:r>
              <a:rPr lang="en-US" sz="1800" err="1">
                <a:cs typeface="Calibri"/>
              </a:rPr>
              <a:t>tocó</a:t>
            </a:r>
            <a:r>
              <a:rPr lang="en-US" sz="1800">
                <a:cs typeface="Calibri"/>
              </a:rPr>
              <a:t> ser </a:t>
            </a:r>
            <a:r>
              <a:rPr lang="en-US" sz="1800" err="1">
                <a:cs typeface="Calibri"/>
              </a:rPr>
              <a:t>cauteloso</a:t>
            </a:r>
            <a:r>
              <a:rPr lang="en-US" sz="1800">
                <a:cs typeface="Calibri"/>
              </a:rPr>
              <a:t> para </a:t>
            </a:r>
            <a:r>
              <a:rPr lang="en-US" sz="1800" err="1">
                <a:cs typeface="Calibri"/>
              </a:rPr>
              <a:t>evitar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tocar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opciones</a:t>
            </a:r>
            <a:r>
              <a:rPr lang="en-US" sz="1800">
                <a:cs typeface="Calibri"/>
              </a:rPr>
              <a:t> que no </a:t>
            </a:r>
            <a:r>
              <a:rPr lang="en-US" sz="1800" err="1">
                <a:cs typeface="Calibri"/>
              </a:rPr>
              <a:t>representaban</a:t>
            </a:r>
            <a:r>
              <a:rPr lang="en-US" sz="1800">
                <a:cs typeface="Calibri"/>
              </a:rPr>
              <a:t> una </a:t>
            </a:r>
            <a:r>
              <a:rPr lang="en-US" sz="1800" err="1">
                <a:cs typeface="Calibri"/>
              </a:rPr>
              <a:t>prioridad</a:t>
            </a:r>
            <a:r>
              <a:rPr lang="en-US" sz="1800">
                <a:cs typeface="Calibri"/>
              </a:rPr>
              <a:t>. La </a:t>
            </a:r>
            <a:r>
              <a:rPr lang="en-US" sz="1800" err="1">
                <a:cs typeface="Calibri"/>
              </a:rPr>
              <a:t>organización</a:t>
            </a:r>
            <a:r>
              <a:rPr lang="en-US" sz="1800">
                <a:cs typeface="Calibri"/>
              </a:rPr>
              <a:t> de los </a:t>
            </a:r>
            <a:r>
              <a:rPr lang="en-US" sz="1800" err="1">
                <a:cs typeface="Calibri"/>
              </a:rPr>
              <a:t>elementos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podría</a:t>
            </a:r>
            <a:r>
              <a:rPr lang="en-US" sz="1800">
                <a:cs typeface="Calibri"/>
              </a:rPr>
              <a:t> ser </a:t>
            </a:r>
            <a:r>
              <a:rPr lang="en-US" sz="1800" err="1">
                <a:cs typeface="Calibri"/>
              </a:rPr>
              <a:t>mejor</a:t>
            </a:r>
            <a:r>
              <a:rPr lang="en-US" sz="1800">
                <a:cs typeface="Calibri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9331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6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7A618742-E032-4621-81A4-75A8B502D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810" y="46405"/>
            <a:ext cx="9714765" cy="4520287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ángulo 7">
            <a:extLst>
              <a:ext uri="{FF2B5EF4-FFF2-40B4-BE49-F238E27FC236}">
                <a16:creationId xmlns:a16="http://schemas.microsoft.com/office/drawing/2014/main" id="{E2E0DD2B-690E-41C6-8BDE-82908551C88F}"/>
              </a:ext>
            </a:extLst>
          </p:cNvPr>
          <p:cNvSpPr/>
          <p:nvPr/>
        </p:nvSpPr>
        <p:spPr>
          <a:xfrm>
            <a:off x="1240419" y="5113115"/>
            <a:ext cx="9298328" cy="89703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E0166D0-93B0-423F-9DA4-EE2739EAE65B}"/>
              </a:ext>
            </a:extLst>
          </p:cNvPr>
          <p:cNvSpPr/>
          <p:nvPr/>
        </p:nvSpPr>
        <p:spPr>
          <a:xfrm>
            <a:off x="324090" y="4563318"/>
            <a:ext cx="11526455" cy="1977341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" name="Imagen 5" descr="Logotipo&#10;&#10;Descripción generada automáticamente">
            <a:extLst>
              <a:ext uri="{FF2B5EF4-FFF2-40B4-BE49-F238E27FC236}">
                <a16:creationId xmlns:a16="http://schemas.microsoft.com/office/drawing/2014/main" id="{BF393459-E459-4BA4-A739-5FC5841D72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062" y="4841682"/>
            <a:ext cx="6933076" cy="1326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366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6">
            <a:extLst>
              <a:ext uri="{FF2B5EF4-FFF2-40B4-BE49-F238E27FC236}">
                <a16:creationId xmlns:a16="http://schemas.microsoft.com/office/drawing/2014/main" id="{B5DED33A-247E-418E-9864-E9C4745EF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325" y="1657837"/>
            <a:ext cx="9277349" cy="4571026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24996C67-43F3-40A8-9CA6-03D4E9C1F1B9}"/>
              </a:ext>
            </a:extLst>
          </p:cNvPr>
          <p:cNvSpPr/>
          <p:nvPr/>
        </p:nvSpPr>
        <p:spPr>
          <a:xfrm>
            <a:off x="1114425" y="1371600"/>
            <a:ext cx="9963150" cy="505777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30546DEC-8A5D-4C61-A064-E4D2DA4B7AD0}"/>
              </a:ext>
            </a:extLst>
          </p:cNvPr>
          <p:cNvSpPr txBox="1">
            <a:spLocks/>
          </p:cNvSpPr>
          <p:nvPr/>
        </p:nvSpPr>
        <p:spPr>
          <a:xfrm>
            <a:off x="838200" y="23523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>
                <a:latin typeface="Calibri"/>
                <a:cs typeface="Calibri Light"/>
              </a:rPr>
              <a:t>                              :  Compra</a:t>
            </a:r>
          </a:p>
        </p:txBody>
      </p:sp>
      <p:pic>
        <p:nvPicPr>
          <p:cNvPr id="14" name="Gráfico 8">
            <a:extLst>
              <a:ext uri="{FF2B5EF4-FFF2-40B4-BE49-F238E27FC236}">
                <a16:creationId xmlns:a16="http://schemas.microsoft.com/office/drawing/2014/main" id="{7C96FEDC-3E28-4104-8561-EAE9E4786E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93384" y="414337"/>
            <a:ext cx="4287116" cy="825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04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5C29E7-6DC8-43E2-828D-EC8BE6FC9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5239"/>
            <a:ext cx="10515600" cy="1325563"/>
          </a:xfrm>
        </p:spPr>
        <p:txBody>
          <a:bodyPr/>
          <a:lstStyle/>
          <a:p>
            <a:pPr algn="ctr"/>
            <a:r>
              <a:rPr lang="es-ES">
                <a:latin typeface="Calibri"/>
                <a:cs typeface="Calibri Light"/>
              </a:rPr>
              <a:t>                         :  Venta</a:t>
            </a:r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67EF6DFC-F29D-4FEA-BAEC-45C31B47D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425" y="1562320"/>
            <a:ext cx="9629774" cy="4609660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725E3810-5C27-4B45-AB2D-F621CB95A67C}"/>
              </a:ext>
            </a:extLst>
          </p:cNvPr>
          <p:cNvSpPr/>
          <p:nvPr/>
        </p:nvSpPr>
        <p:spPr>
          <a:xfrm>
            <a:off x="1228725" y="1419225"/>
            <a:ext cx="10325100" cy="5076825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8" name="Gráfico 8">
            <a:extLst>
              <a:ext uri="{FF2B5EF4-FFF2-40B4-BE49-F238E27FC236}">
                <a16:creationId xmlns:a16="http://schemas.microsoft.com/office/drawing/2014/main" id="{D4F876A7-7C50-4000-AD11-3ED1ACB578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93384" y="414337"/>
            <a:ext cx="4287116" cy="825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970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2941BB18-F57C-44E4-9C3E-87189F003A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5989970"/>
              </p:ext>
            </p:extLst>
          </p:nvPr>
        </p:nvGraphicFramePr>
        <p:xfrm>
          <a:off x="554914" y="950433"/>
          <a:ext cx="11076435" cy="5920515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619264">
                  <a:extLst>
                    <a:ext uri="{9D8B030D-6E8A-4147-A177-3AD203B41FA5}">
                      <a16:colId xmlns:a16="http://schemas.microsoft.com/office/drawing/2014/main" val="1311053015"/>
                    </a:ext>
                  </a:extLst>
                </a:gridCol>
                <a:gridCol w="2463208">
                  <a:extLst>
                    <a:ext uri="{9D8B030D-6E8A-4147-A177-3AD203B41FA5}">
                      <a16:colId xmlns:a16="http://schemas.microsoft.com/office/drawing/2014/main" val="2551057455"/>
                    </a:ext>
                  </a:extLst>
                </a:gridCol>
                <a:gridCol w="1060738">
                  <a:extLst>
                    <a:ext uri="{9D8B030D-6E8A-4147-A177-3AD203B41FA5}">
                      <a16:colId xmlns:a16="http://schemas.microsoft.com/office/drawing/2014/main" val="4286080633"/>
                    </a:ext>
                  </a:extLst>
                </a:gridCol>
                <a:gridCol w="6933225">
                  <a:extLst>
                    <a:ext uri="{9D8B030D-6E8A-4147-A177-3AD203B41FA5}">
                      <a16:colId xmlns:a16="http://schemas.microsoft.com/office/drawing/2014/main" val="1432686049"/>
                    </a:ext>
                  </a:extLst>
                </a:gridCol>
              </a:tblGrid>
              <a:tr h="322498">
                <a:tc>
                  <a:txBody>
                    <a:bodyPr/>
                    <a:lstStyle/>
                    <a:p>
                      <a:r>
                        <a:rPr lang="es-PA" sz="1400"/>
                        <a:t> P.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 sz="1400"/>
                        <a:t>Heurística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A" sz="1400"/>
                        <a:t>Evaluación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A" sz="1400"/>
                        <a:t>Observación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1066617"/>
                  </a:ext>
                </a:extLst>
              </a:tr>
              <a:tr h="397601">
                <a:tc>
                  <a:txBody>
                    <a:bodyPr/>
                    <a:lstStyle/>
                    <a:p>
                      <a:r>
                        <a:rPr lang="es-PA" sz="1400"/>
                        <a:t>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0" kern="1200">
                          <a:solidFill>
                            <a:schemeClr val="dk1"/>
                          </a:solidFill>
                          <a:effectLst/>
                        </a:rPr>
                        <a:t>Visibilidad del estado del sistema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✔️</a:t>
                      </a:r>
                      <a:endParaRPr lang="es-E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419" sz="1400" noProof="0"/>
                        <a:t>Al realizar cada uno de los pasos realizar la compra, la página siempre da una retroalimentación sobre la ubicación en que se encuentra actualmente el usuario.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5248958"/>
                  </a:ext>
                </a:extLst>
              </a:tr>
              <a:tr h="556641">
                <a:tc>
                  <a:txBody>
                    <a:bodyPr/>
                    <a:lstStyle/>
                    <a:p>
                      <a:r>
                        <a:rPr lang="es-PA" sz="1400"/>
                        <a:t>2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0" kern="1200">
                          <a:solidFill>
                            <a:schemeClr val="dk1"/>
                          </a:solidFill>
                          <a:effectLst/>
                        </a:rPr>
                        <a:t>Coincidencia entre el sistema y el mundo real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✖️</a:t>
                      </a:r>
                      <a:endParaRPr lang="es-E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/>
                        <a:t>El proceso de compra no se asemeja al de la vida real, lo cual aumenta la dificultad de uso o entendimiento de cómo funciona.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4446019"/>
                  </a:ext>
                </a:extLst>
              </a:tr>
              <a:tr h="646813">
                <a:tc>
                  <a:txBody>
                    <a:bodyPr/>
                    <a:lstStyle/>
                    <a:p>
                      <a:r>
                        <a:rPr lang="es-PA" sz="1400"/>
                        <a:t>3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0" kern="1200">
                          <a:solidFill>
                            <a:schemeClr val="dk1"/>
                          </a:solidFill>
                          <a:effectLst/>
                        </a:rPr>
                        <a:t>Control de usuario y libertad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✖️</a:t>
                      </a:r>
                      <a:endParaRPr lang="es-E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just">
                        <a:buNone/>
                      </a:pPr>
                      <a:r>
                        <a:rPr lang="es-419" sz="1400" b="0" i="0" u="none" strike="noStrike" noProof="0">
                          <a:latin typeface="Calibri"/>
                        </a:rPr>
                        <a:t>No existe búsquedas personalizadas. </a:t>
                      </a:r>
                      <a:r>
                        <a:rPr lang="es-419" sz="1400" b="0" i="0" u="none" strike="noStrike" noProof="0"/>
                        <a:t>El carrusel de imágenes no tiene controles para detenerlo y sin información de cuantas imágenes contiene. No existen botones de retorno.</a:t>
                      </a:r>
                      <a:endParaRPr lang="es-419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8133556"/>
                  </a:ext>
                </a:extLst>
              </a:tr>
              <a:tr h="397601">
                <a:tc>
                  <a:txBody>
                    <a:bodyPr/>
                    <a:lstStyle/>
                    <a:p>
                      <a:r>
                        <a:rPr lang="es-PA" sz="1400"/>
                        <a:t>4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kern="1200">
                          <a:solidFill>
                            <a:schemeClr val="dk1"/>
                          </a:solidFill>
                          <a:effectLst/>
                        </a:rPr>
                        <a:t>Consistencia y estándares</a:t>
                      </a:r>
                      <a:endParaRPr lang="en-US" sz="1400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✖️</a:t>
                      </a:r>
                      <a:endParaRPr lang="es-E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/>
                        <a:t>Cuenta con consistencia interna pero no con externa, aumentando el tiempo de adaptación al sitio.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7809543"/>
                  </a:ext>
                </a:extLst>
              </a:tr>
              <a:tr h="397601">
                <a:tc>
                  <a:txBody>
                    <a:bodyPr/>
                    <a:lstStyle/>
                    <a:p>
                      <a:r>
                        <a:rPr lang="es-PA" sz="1400"/>
                        <a:t>5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kern="1200">
                          <a:solidFill>
                            <a:schemeClr val="dk1"/>
                          </a:solidFill>
                          <a:effectLst/>
                        </a:rPr>
                        <a:t>Prevención de errores 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✔️</a:t>
                      </a:r>
                      <a:endParaRPr lang="es-E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just">
                        <a:buNone/>
                      </a:pPr>
                      <a:r>
                        <a:rPr lang="es-419" sz="1400" b="0" i="0" u="none" strike="noStrike" noProof="0">
                          <a:latin typeface="Calibri"/>
                        </a:rPr>
                        <a:t>El número de clicks para realizar la tarea requerida es mínimo. Además, que en la página al no tener mucho contenido también tiene un número reducido de botones.</a:t>
                      </a:r>
                      <a:endParaRPr lang="es-419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8746999"/>
                  </a:ext>
                </a:extLst>
              </a:tr>
              <a:tr h="397601">
                <a:tc>
                  <a:txBody>
                    <a:bodyPr/>
                    <a:lstStyle/>
                    <a:p>
                      <a:r>
                        <a:rPr lang="es-PA" sz="1400"/>
                        <a:t>6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0" kern="1200">
                          <a:solidFill>
                            <a:schemeClr val="dk1"/>
                          </a:solidFill>
                          <a:effectLst/>
                        </a:rPr>
                        <a:t>Reconocimiento en lugar de recordar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noProof="0">
                          <a:latin typeface="+mn-lt"/>
                        </a:rPr>
                        <a:t>✖️</a:t>
                      </a:r>
                      <a:endParaRPr lang="es-E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/>
                        <a:t>No posee una descripción de los artículos y asume conocimientos del usuario.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7819825"/>
                  </a:ext>
                </a:extLst>
              </a:tr>
              <a:tr h="397601">
                <a:tc>
                  <a:txBody>
                    <a:bodyPr/>
                    <a:lstStyle/>
                    <a:p>
                      <a:r>
                        <a:rPr lang="es-PA" sz="1400"/>
                        <a:t>7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0" kern="1200">
                          <a:solidFill>
                            <a:schemeClr val="dk1"/>
                          </a:solidFill>
                          <a:effectLst/>
                        </a:rPr>
                        <a:t>Flexibilidad y eficiencia de uso.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✖️</a:t>
                      </a:r>
                      <a:endParaRPr lang="es-E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/>
                        <a:t>Hay una repetición innecesaria de pasos para la realización de una tarea.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2873367"/>
                  </a:ext>
                </a:extLst>
              </a:tr>
              <a:tr h="397601">
                <a:tc>
                  <a:txBody>
                    <a:bodyPr/>
                    <a:lstStyle/>
                    <a:p>
                      <a:r>
                        <a:rPr lang="es-PA" sz="1400"/>
                        <a:t>8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kern="1200">
                          <a:solidFill>
                            <a:schemeClr val="dk1"/>
                          </a:solidFill>
                          <a:effectLst/>
                        </a:rPr>
                        <a:t>Diseño estético y minimalista</a:t>
                      </a:r>
                      <a:endParaRPr lang="en-US" sz="1400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✔️</a:t>
                      </a:r>
                      <a:endParaRPr lang="es-E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/>
                        <a:t>La estructura del sitio se ve sin tanta información, con pocas categorías.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8222304"/>
                  </a:ext>
                </a:extLst>
              </a:tr>
              <a:tr h="556641">
                <a:tc>
                  <a:txBody>
                    <a:bodyPr/>
                    <a:lstStyle/>
                    <a:p>
                      <a:r>
                        <a:rPr lang="es-PA" sz="1400"/>
                        <a:t>9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0" kern="1200">
                          <a:solidFill>
                            <a:schemeClr val="dk1"/>
                          </a:solidFill>
                          <a:effectLst/>
                        </a:rPr>
                        <a:t>Ayuda a los usuarios a reconocer, diagnosticar y recuperarse de los errores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✖️</a:t>
                      </a:r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419" sz="1400" noProof="0"/>
                        <a:t>Al momento de realizar la compra se generaron errores que contenían códigos no entendibles para el usuario inexperto.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8976864"/>
                  </a:ext>
                </a:extLst>
              </a:tr>
              <a:tr h="795201">
                <a:tc>
                  <a:txBody>
                    <a:bodyPr/>
                    <a:lstStyle/>
                    <a:p>
                      <a:r>
                        <a:rPr lang="es-PA" sz="1400"/>
                        <a:t>10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kern="1200">
                          <a:solidFill>
                            <a:schemeClr val="dk1"/>
                          </a:solidFill>
                          <a:effectLst/>
                        </a:rPr>
                        <a:t>Ayuda y documentación</a:t>
                      </a:r>
                      <a:endParaRPr lang="en-US" sz="1400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✔️</a:t>
                      </a:r>
                      <a:endParaRPr lang="es-E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419" sz="1400" noProof="0"/>
                        <a:t>Existe un apartado de ayuda y de los términos y condiciones, pero no provee una guía rápida de uso de la página.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3100436"/>
                  </a:ext>
                </a:extLst>
              </a:tr>
            </a:tbl>
          </a:graphicData>
        </a:graphic>
      </p:graphicFrame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488D5E9-051E-4DF9-8E91-EA1718678C0D}"/>
              </a:ext>
            </a:extLst>
          </p:cNvPr>
          <p:cNvSpPr txBox="1">
            <a:spLocks/>
          </p:cNvSpPr>
          <p:nvPr/>
        </p:nvSpPr>
        <p:spPr>
          <a:xfrm>
            <a:off x="551787" y="388937"/>
            <a:ext cx="11052463" cy="7032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A"/>
              <a:t>Tarea 1: Comprar una memoria RAM DDR4 de 8GB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804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2941BB18-F57C-44E4-9C3E-87189F003A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5710184"/>
              </p:ext>
            </p:extLst>
          </p:nvPr>
        </p:nvGraphicFramePr>
        <p:xfrm>
          <a:off x="557058" y="758788"/>
          <a:ext cx="11076436" cy="5194704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619264">
                  <a:extLst>
                    <a:ext uri="{9D8B030D-6E8A-4147-A177-3AD203B41FA5}">
                      <a16:colId xmlns:a16="http://schemas.microsoft.com/office/drawing/2014/main" val="1311053015"/>
                    </a:ext>
                  </a:extLst>
                </a:gridCol>
                <a:gridCol w="3295435">
                  <a:extLst>
                    <a:ext uri="{9D8B030D-6E8A-4147-A177-3AD203B41FA5}">
                      <a16:colId xmlns:a16="http://schemas.microsoft.com/office/drawing/2014/main" val="2551057455"/>
                    </a:ext>
                  </a:extLst>
                </a:gridCol>
                <a:gridCol w="1173374">
                  <a:extLst>
                    <a:ext uri="{9D8B030D-6E8A-4147-A177-3AD203B41FA5}">
                      <a16:colId xmlns:a16="http://schemas.microsoft.com/office/drawing/2014/main" val="4286080633"/>
                    </a:ext>
                  </a:extLst>
                </a:gridCol>
                <a:gridCol w="5988363">
                  <a:extLst>
                    <a:ext uri="{9D8B030D-6E8A-4147-A177-3AD203B41FA5}">
                      <a16:colId xmlns:a16="http://schemas.microsoft.com/office/drawing/2014/main" val="14326860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PA"/>
                        <a:t> P.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/>
                        <a:t>Heurística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A"/>
                        <a:t>Evaluación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A"/>
                        <a:t>Observación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1066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 sz="1400"/>
                        <a:t>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0" kern="1200">
                          <a:solidFill>
                            <a:schemeClr val="dk1"/>
                          </a:solidFill>
                          <a:effectLst/>
                        </a:rPr>
                        <a:t>Visibilidad del estado del sistema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✔️</a:t>
                      </a:r>
                      <a:endParaRPr lang="es-E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El sistema muestra todos los campos en la pantalla.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5248958"/>
                  </a:ext>
                </a:extLst>
              </a:tr>
              <a:tr h="627784">
                <a:tc>
                  <a:txBody>
                    <a:bodyPr/>
                    <a:lstStyle/>
                    <a:p>
                      <a:r>
                        <a:rPr lang="es-PA" sz="1400"/>
                        <a:t>2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0" kern="1200">
                          <a:solidFill>
                            <a:schemeClr val="dk1"/>
                          </a:solidFill>
                          <a:effectLst/>
                        </a:rPr>
                        <a:t>Coincidencia entre el sistema y el mundo real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✖️</a:t>
                      </a:r>
                      <a:endParaRPr lang="es-E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El sistema se presenta como muy minimalista en sus funciones, asumiendo conocimientos más avanzados del usuario.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4446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 sz="1400"/>
                        <a:t>3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0" kern="1200">
                          <a:solidFill>
                            <a:schemeClr val="dk1"/>
                          </a:solidFill>
                          <a:effectLst/>
                        </a:rPr>
                        <a:t>Control de usuario y libertad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✔️</a:t>
                      </a:r>
                      <a:endParaRPr lang="es-E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Se hace un gran control desde el registro para asegurar al máximo la seguridad</a:t>
                      </a:r>
                      <a:endParaRPr lang="en-US" sz="1400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8133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 sz="1400"/>
                        <a:t>4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kern="1200">
                          <a:solidFill>
                            <a:schemeClr val="dk1"/>
                          </a:solidFill>
                          <a:effectLst/>
                        </a:rPr>
                        <a:t>Consistencia y estándares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✔️</a:t>
                      </a:r>
                      <a:endParaRPr lang="es-E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/>
                        <a:t>El modelo sigue el estándar de comercio electrónico con campos específicos.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7809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 sz="1400"/>
                        <a:t>5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kern="1200">
                          <a:solidFill>
                            <a:schemeClr val="dk1"/>
                          </a:solidFill>
                          <a:effectLst/>
                        </a:rPr>
                        <a:t>Prevención de errores 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✔️</a:t>
                      </a:r>
                      <a:endParaRPr lang="es-E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Los campos de formulario son específicos en sus respuestas y limitan incorporación de otros caracteres.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8746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 sz="1400"/>
                        <a:t>6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0" kern="1200">
                          <a:solidFill>
                            <a:schemeClr val="dk1"/>
                          </a:solidFill>
                          <a:effectLst/>
                        </a:rPr>
                        <a:t>Reconocimiento en lugar de recordar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✔️</a:t>
                      </a:r>
                      <a:endParaRPr lang="es-E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Todos los campos a rellenar poseen una descripción que los acompaña.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7819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 sz="1400"/>
                        <a:t>7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0" kern="1200">
                          <a:solidFill>
                            <a:schemeClr val="dk1"/>
                          </a:solidFill>
                          <a:effectLst/>
                        </a:rPr>
                        <a:t>Flexibilidad y eficiencia de uso.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✔️</a:t>
                      </a:r>
                      <a:endParaRPr lang="es-E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Simple tab para cambiar de navegación.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2873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 sz="1400"/>
                        <a:t>8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kern="1200">
                          <a:solidFill>
                            <a:schemeClr val="dk1"/>
                          </a:solidFill>
                          <a:effectLst/>
                        </a:rPr>
                        <a:t>Diseño estético y minimalista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✔️</a:t>
                      </a:r>
                      <a:endParaRPr lang="es-E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El diseño se muestra sencillo y cumple con los campos requeridos para poder asignar un artículo.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8222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 sz="1400"/>
                        <a:t>9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0" kern="1200">
                          <a:solidFill>
                            <a:schemeClr val="dk1"/>
                          </a:solidFill>
                          <a:effectLst/>
                        </a:rPr>
                        <a:t>Ayuda a los usuarios a reconocer, diagnosticar y recuperarse de los errores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✖️</a:t>
                      </a:r>
                      <a:endParaRPr lang="es-E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No muestra mensajes más informativos para el usuario al momento de cometer un error.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89768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 sz="1400"/>
                        <a:t>10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kern="1200">
                          <a:solidFill>
                            <a:schemeClr val="dk1"/>
                          </a:solidFill>
                          <a:effectLst/>
                        </a:rPr>
                        <a:t>Ayuda y documentación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✔️</a:t>
                      </a:r>
                      <a:endParaRPr lang="es-E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Muestra mensajes de ayuda solo la primera vez que se realiza la acción, de lo contrario no hay guías.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3100436"/>
                  </a:ext>
                </a:extLst>
              </a:tr>
            </a:tbl>
          </a:graphicData>
        </a:graphic>
      </p:graphicFrame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488D5E9-051E-4DF9-8E91-EA1718678C0D}"/>
              </a:ext>
            </a:extLst>
          </p:cNvPr>
          <p:cNvSpPr txBox="1">
            <a:spLocks/>
          </p:cNvSpPr>
          <p:nvPr/>
        </p:nvSpPr>
        <p:spPr>
          <a:xfrm>
            <a:off x="590327" y="352891"/>
            <a:ext cx="11052463" cy="7032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A"/>
              <a:t>Tarea 2: Venta de un cámara GoPro 4 en la Ciudad de Panamá en 60$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637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5BA03CDD-E347-4C06-9C2D-7623E1A34277}"/>
              </a:ext>
            </a:extLst>
          </p:cNvPr>
          <p:cNvSpPr/>
          <p:nvPr/>
        </p:nvSpPr>
        <p:spPr>
          <a:xfrm>
            <a:off x="-193431" y="-703383"/>
            <a:ext cx="5344350" cy="7825624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8815580-B545-458A-81B6-3AE48F385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109" y="1858674"/>
            <a:ext cx="3121270" cy="1325563"/>
          </a:xfrm>
        </p:spPr>
        <p:txBody>
          <a:bodyPr/>
          <a:lstStyle/>
          <a:p>
            <a:r>
              <a:rPr lang="es-PA" b="1">
                <a:ln w="0"/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DeGusta App</a:t>
            </a:r>
            <a:endParaRPr lang="en-US" b="1">
              <a:ln w="0"/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22" name="Imagen 21" descr="Mapa&#10;&#10;Descripción generada automáticamente">
            <a:extLst>
              <a:ext uri="{FF2B5EF4-FFF2-40B4-BE49-F238E27FC236}">
                <a16:creationId xmlns:a16="http://schemas.microsoft.com/office/drawing/2014/main" id="{AE47B3B4-95F4-4485-B7E3-E463302CDE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7" b="5877"/>
          <a:stretch/>
        </p:blipFill>
        <p:spPr>
          <a:xfrm>
            <a:off x="7041083" y="80853"/>
            <a:ext cx="3591373" cy="6696294"/>
          </a:xfrm>
          <a:prstGeom prst="rect">
            <a:avLst/>
          </a:prstGeom>
          <a:ln w="3175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511E6FA5-1298-4566-B49E-4E57034EAE81}"/>
              </a:ext>
            </a:extLst>
          </p:cNvPr>
          <p:cNvSpPr txBox="1"/>
          <p:nvPr/>
        </p:nvSpPr>
        <p:spPr>
          <a:xfrm>
            <a:off x="1245480" y="2890917"/>
            <a:ext cx="2466528" cy="9233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s-PA" sz="5400" b="1">
                <a:ln w="0"/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Reserva</a:t>
            </a:r>
            <a:endParaRPr lang="en-US" sz="5400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8D4D6EF-284B-40D8-BC87-8F2D71D4C3DD}"/>
              </a:ext>
            </a:extLst>
          </p:cNvPr>
          <p:cNvSpPr txBox="1"/>
          <p:nvPr/>
        </p:nvSpPr>
        <p:spPr>
          <a:xfrm>
            <a:off x="543264" y="3627123"/>
            <a:ext cx="387096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s-ES" sz="2000" i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s-ES" sz="2000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/*Presentar para poder ver el gif*/</a:t>
            </a:r>
            <a:endParaRPr lang="es-ES" sz="2000" i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74922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5BA03CDD-E347-4C06-9C2D-7623E1A34277}"/>
              </a:ext>
            </a:extLst>
          </p:cNvPr>
          <p:cNvSpPr/>
          <p:nvPr/>
        </p:nvSpPr>
        <p:spPr>
          <a:xfrm>
            <a:off x="6847650" y="-764343"/>
            <a:ext cx="5344350" cy="7825624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8815580-B545-458A-81B6-3AE48F385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9190" y="1989301"/>
            <a:ext cx="3121270" cy="1325563"/>
          </a:xfrm>
        </p:spPr>
        <p:txBody>
          <a:bodyPr/>
          <a:lstStyle/>
          <a:p>
            <a:r>
              <a:rPr lang="es-PA" b="1">
                <a:ln w="0"/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DeGusta App</a:t>
            </a:r>
            <a:endParaRPr lang="en-US" b="1">
              <a:ln w="0"/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511E6FA5-1298-4566-B49E-4E57034EAE81}"/>
              </a:ext>
            </a:extLst>
          </p:cNvPr>
          <p:cNvSpPr txBox="1"/>
          <p:nvPr/>
        </p:nvSpPr>
        <p:spPr>
          <a:xfrm>
            <a:off x="8286561" y="3021544"/>
            <a:ext cx="246652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A" sz="5400" b="1">
                <a:ln w="0"/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Reseña</a:t>
            </a:r>
            <a:endParaRPr lang="en-US" sz="5400">
              <a:solidFill>
                <a:schemeClr val="bg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90122CA-CD7F-4B0E-B6AB-8B662BE7F026}"/>
              </a:ext>
            </a:extLst>
          </p:cNvPr>
          <p:cNvSpPr txBox="1"/>
          <p:nvPr/>
        </p:nvSpPr>
        <p:spPr>
          <a:xfrm>
            <a:off x="7788722" y="4105710"/>
            <a:ext cx="3462206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s-ES" sz="1800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/*Presentar </a:t>
            </a:r>
            <a:r>
              <a:rPr lang="es-ES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</a:t>
            </a:r>
            <a:r>
              <a:rPr lang="es-ES" sz="1800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poder ver el gif*/</a:t>
            </a:r>
            <a:endParaRPr lang="es-ES" sz="1800" i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alibri"/>
            </a:endParaRPr>
          </a:p>
        </p:txBody>
      </p:sp>
      <p:pic>
        <p:nvPicPr>
          <p:cNvPr id="5" name="Imagen 4" descr="Mapa&#10;&#10;Descripción generada automáticamente">
            <a:extLst>
              <a:ext uri="{FF2B5EF4-FFF2-40B4-BE49-F238E27FC236}">
                <a16:creationId xmlns:a16="http://schemas.microsoft.com/office/drawing/2014/main" id="{ABA3D439-CD83-481D-9775-383F1CF1C3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0" b="6437"/>
          <a:stretch/>
        </p:blipFill>
        <p:spPr>
          <a:xfrm>
            <a:off x="1874735" y="102923"/>
            <a:ext cx="3572145" cy="6652154"/>
          </a:xfrm>
          <a:prstGeom prst="rect">
            <a:avLst/>
          </a:prstGeom>
          <a:ln w="31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0752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2941BB18-F57C-44E4-9C3E-87189F003A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3343297"/>
              </p:ext>
            </p:extLst>
          </p:nvPr>
        </p:nvGraphicFramePr>
        <p:xfrm>
          <a:off x="522341" y="988815"/>
          <a:ext cx="11076432" cy="5233965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619264">
                  <a:extLst>
                    <a:ext uri="{9D8B030D-6E8A-4147-A177-3AD203B41FA5}">
                      <a16:colId xmlns:a16="http://schemas.microsoft.com/office/drawing/2014/main" val="1311053015"/>
                    </a:ext>
                  </a:extLst>
                </a:gridCol>
                <a:gridCol w="3787846">
                  <a:extLst>
                    <a:ext uri="{9D8B030D-6E8A-4147-A177-3AD203B41FA5}">
                      <a16:colId xmlns:a16="http://schemas.microsoft.com/office/drawing/2014/main" val="2551057455"/>
                    </a:ext>
                  </a:extLst>
                </a:gridCol>
                <a:gridCol w="1207238">
                  <a:extLst>
                    <a:ext uri="{9D8B030D-6E8A-4147-A177-3AD203B41FA5}">
                      <a16:colId xmlns:a16="http://schemas.microsoft.com/office/drawing/2014/main" val="4286080633"/>
                    </a:ext>
                  </a:extLst>
                </a:gridCol>
                <a:gridCol w="5462084">
                  <a:extLst>
                    <a:ext uri="{9D8B030D-6E8A-4147-A177-3AD203B41FA5}">
                      <a16:colId xmlns:a16="http://schemas.microsoft.com/office/drawing/2014/main" val="1432686049"/>
                    </a:ext>
                  </a:extLst>
                </a:gridCol>
              </a:tblGrid>
              <a:tr h="387645">
                <a:tc>
                  <a:txBody>
                    <a:bodyPr/>
                    <a:lstStyle/>
                    <a:p>
                      <a:r>
                        <a:rPr lang="es-PA" noProof="0"/>
                        <a:t> P.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 noProof="0"/>
                        <a:t>Heurística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A" noProof="0"/>
                        <a:t>Evaluación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A" noProof="0"/>
                        <a:t>Observación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1066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 noProof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 sz="1800" b="0" kern="1200" noProof="0">
                          <a:solidFill>
                            <a:schemeClr val="dk1"/>
                          </a:solidFill>
                          <a:effectLst/>
                        </a:rPr>
                        <a:t>Visibilidad del estado del sistema</a:t>
                      </a:r>
                      <a:endParaRPr lang="es-PA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A" sz="2400" noProof="0"/>
                        <a:t>✔️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 noProof="0"/>
                        <a:t>El sistema cuenta con información sobre el estado actual de navegación como icono de louding, diferentes categorías y restaurantes clasificados en menús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5248958"/>
                  </a:ext>
                </a:extLst>
              </a:tr>
              <a:tr h="627784">
                <a:tc>
                  <a:txBody>
                    <a:bodyPr/>
                    <a:lstStyle/>
                    <a:p>
                      <a:r>
                        <a:rPr lang="es-PA" noProof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 sz="1800" b="0" kern="1200" noProof="0">
                          <a:solidFill>
                            <a:schemeClr val="dk1"/>
                          </a:solidFill>
                          <a:effectLst/>
                        </a:rPr>
                        <a:t>Coincidencia entre el sistema y el mundo real</a:t>
                      </a:r>
                      <a:endParaRPr lang="es-PA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A" sz="2400" b="0" i="0" u="none" strike="noStrike" noProof="0">
                          <a:latin typeface="Calibri"/>
                        </a:rPr>
                        <a:t>✔️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 noProof="0"/>
                        <a:t>El sistema de reservación con cuerda con lo que esperaría de reservar en el local. Día, hora, número de personas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4446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PA" noProof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 sz="1800" b="0" kern="1200" noProof="0">
                          <a:solidFill>
                            <a:schemeClr val="dk1"/>
                          </a:solidFill>
                          <a:effectLst/>
                        </a:rPr>
                        <a:t>Control de usuario y libertad</a:t>
                      </a:r>
                      <a:endParaRPr lang="es-PA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PA" sz="2400" b="0" i="0" u="none" strike="noStrike" noProof="0">
                          <a:latin typeface="Calibri"/>
                        </a:rPr>
                        <a:t>✔️</a:t>
                      </a:r>
                      <a:endParaRPr lang="es-PA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 noProof="0"/>
                        <a:t>Siempre es posible dar un paso atrás en la interfaz, así como libertad de movimiento en la misma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8133556"/>
                  </a:ext>
                </a:extLst>
              </a:tr>
              <a:tr h="454098">
                <a:tc>
                  <a:txBody>
                    <a:bodyPr/>
                    <a:lstStyle/>
                    <a:p>
                      <a:r>
                        <a:rPr lang="es-PA" noProof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A" sz="1800" b="0" kern="1200" noProof="0">
                          <a:solidFill>
                            <a:schemeClr val="dk1"/>
                          </a:solidFill>
                          <a:effectLst/>
                        </a:rPr>
                        <a:t>Consistencia y estándares</a:t>
                      </a:r>
                      <a:endParaRPr lang="es-PA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A" sz="2400" b="0" i="0" u="none" strike="noStrike" noProof="0">
                          <a:latin typeface="Calibri"/>
                        </a:rPr>
                        <a:t>✔️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PA" noProof="0"/>
                        <a:t>Cada botón cuenta con su función específica, no presentan alteraciones o discrepancias</a:t>
                      </a:r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7809543"/>
                  </a:ext>
                </a:extLst>
              </a:tr>
              <a:tr h="454098">
                <a:tc>
                  <a:txBody>
                    <a:bodyPr/>
                    <a:lstStyle/>
                    <a:p>
                      <a:r>
                        <a:rPr lang="es-PA" noProof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A" sz="1800" b="0" kern="1200" noProof="0">
                          <a:solidFill>
                            <a:schemeClr val="dk1"/>
                          </a:solidFill>
                          <a:effectLst/>
                        </a:rPr>
                        <a:t>Prevención de errores </a:t>
                      </a:r>
                      <a:endParaRPr lang="es-PA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A" sz="2400" b="0" i="0" u="none" strike="noStrike" noProof="0">
                          <a:latin typeface="Calibri"/>
                        </a:rPr>
                        <a:t>✔️</a:t>
                      </a:r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/>
                        <a:t>Si una hora o día no se encuentra disponible, este se oscurece y envía un mensaje de no disponible, aunque </a:t>
                      </a:r>
                    </a:p>
                    <a:p>
                      <a:pPr lvl="0">
                        <a:buNone/>
                      </a:pPr>
                      <a:r>
                        <a:rPr lang="es-PA" sz="1800" b="0" i="0" u="none" strike="noStrike" noProof="0">
                          <a:latin typeface="Calibri"/>
                        </a:rPr>
                        <a:t>Al momento de cambiar entre día y fecha o número de personas no creo que sea muy intuitivo, no puedes pasar a la siguiente fase sin completar la anterior y esto no lo dice en ningún momento</a:t>
                      </a:r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885132"/>
                  </a:ext>
                </a:extLst>
              </a:tr>
            </a:tbl>
          </a:graphicData>
        </a:graphic>
      </p:graphicFrame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488D5E9-051E-4DF9-8E91-EA1718678C0D}"/>
              </a:ext>
            </a:extLst>
          </p:cNvPr>
          <p:cNvSpPr txBox="1">
            <a:spLocks/>
          </p:cNvSpPr>
          <p:nvPr/>
        </p:nvSpPr>
        <p:spPr>
          <a:xfrm>
            <a:off x="865001" y="193403"/>
            <a:ext cx="11052463" cy="7032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A"/>
              <a:t>Tarea 1: Reserva de un restaurante Sabroso Panamá</a:t>
            </a:r>
          </a:p>
        </p:txBody>
      </p:sp>
    </p:spTree>
    <p:extLst>
      <p:ext uri="{BB962C8B-B14F-4D97-AF65-F5344CB8AC3E}">
        <p14:creationId xmlns:p14="http://schemas.microsoft.com/office/powerpoint/2010/main" val="105500547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DFBB3B5BE1E7BB478789E39D67DFB0FC" ma:contentTypeVersion="3" ma:contentTypeDescription="Crear nuevo documento." ma:contentTypeScope="" ma:versionID="e920825463adde404553ac3c202477c8">
  <xsd:schema xmlns:xsd="http://www.w3.org/2001/XMLSchema" xmlns:xs="http://www.w3.org/2001/XMLSchema" xmlns:p="http://schemas.microsoft.com/office/2006/metadata/properties" xmlns:ns2="1261d6f1-8572-4ce7-aa0d-878d751583cd" targetNamespace="http://schemas.microsoft.com/office/2006/metadata/properties" ma:root="true" ma:fieldsID="d512c8c7578f2df4648839c6228adb9e" ns2:_="">
    <xsd:import namespace="1261d6f1-8572-4ce7-aa0d-878d751583cd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61d6f1-8572-4ce7-aa0d-878d751583cd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1261d6f1-8572-4ce7-aa0d-878d751583cd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0CD71A3-3E8B-48E5-BB3A-148925ACFD1A}"/>
</file>

<file path=customXml/itemProps2.xml><?xml version="1.0" encoding="utf-8"?>
<ds:datastoreItem xmlns:ds="http://schemas.openxmlformats.org/officeDocument/2006/customXml" ds:itemID="{136EA41F-C484-493F-92FD-5AD9AF2C1B32}">
  <ds:schemaRefs>
    <ds:schemaRef ds:uri="3eb85362-277c-4d9d-8575-6d53bac0b3cf"/>
    <ds:schemaRef ds:uri="fdff20ec-fb2e-4772-889b-b346e139c97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D9237DB1-6679-4141-9BFC-6B43FD962EA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Panorámica</PresentationFormat>
  <Slides>14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5" baseType="lpstr">
      <vt:lpstr>Tema de Office</vt:lpstr>
      <vt:lpstr>Análisis Heurístico de Interfaces</vt:lpstr>
      <vt:lpstr>Presentación de PowerPoint</vt:lpstr>
      <vt:lpstr>Presentación de PowerPoint</vt:lpstr>
      <vt:lpstr>                         :  Venta</vt:lpstr>
      <vt:lpstr>Presentación de PowerPoint</vt:lpstr>
      <vt:lpstr>Presentación de PowerPoint</vt:lpstr>
      <vt:lpstr>DeGusta App</vt:lpstr>
      <vt:lpstr>DeGusta App</vt:lpstr>
      <vt:lpstr>Presentación de PowerPoint</vt:lpstr>
      <vt:lpstr>Presentación de PowerPoint</vt:lpstr>
      <vt:lpstr>Presentación de PowerPoint</vt:lpstr>
      <vt:lpstr>Presentación de PowerPoint</vt:lpstr>
      <vt:lpstr>Conclusiones</vt:lpstr>
      <vt:lpstr>Conclusiones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CARLOS LAMBRANO</dc:creator>
  <cp:revision>6</cp:revision>
  <dcterms:created xsi:type="dcterms:W3CDTF">2021-04-30T14:48:05Z</dcterms:created>
  <dcterms:modified xsi:type="dcterms:W3CDTF">2021-05-02T01:47:34Z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0x010100DFBB3B5BE1E7BB478789E39D67DFB0FC</vt:lpwstr>
  </property>
</Properties>
</file>

<file path=docProps/thumbnail.jpeg>
</file>